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2" r:id="rId2"/>
    <p:sldId id="258" r:id="rId3"/>
    <p:sldId id="259" r:id="rId4"/>
    <p:sldId id="257" r:id="rId5"/>
    <p:sldId id="260" r:id="rId6"/>
    <p:sldId id="263" r:id="rId7"/>
    <p:sldId id="261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9DCB"/>
    <a:srgbClr val="A4CC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044C9-F899-4D92-BF34-DEAD4AD94E0F}" type="datetimeFigureOut">
              <a:rPr lang="de-AT" smtClean="0"/>
              <a:pPr/>
              <a:t>29.02.2012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A03F94-EAF4-48AC-B7E8-7592005B2AA8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67125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A03F94-EAF4-48AC-B7E8-7592005B2AA8}" type="slidenum">
              <a:rPr lang="de-AT" smtClean="0"/>
              <a:pPr/>
              <a:t>1</a:t>
            </a:fld>
            <a:endParaRPr lang="de-A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A03F94-EAF4-48AC-B7E8-7592005B2AA8}" type="slidenum">
              <a:rPr lang="de-AT" smtClean="0"/>
              <a:pPr/>
              <a:t>2</a:t>
            </a:fld>
            <a:endParaRPr lang="de-A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A03F94-EAF4-48AC-B7E8-7592005B2AA8}" type="slidenum">
              <a:rPr lang="de-AT" smtClean="0"/>
              <a:pPr/>
              <a:t>3</a:t>
            </a:fld>
            <a:endParaRPr lang="de-A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A03F94-EAF4-48AC-B7E8-7592005B2AA8}" type="slidenum">
              <a:rPr lang="de-AT" smtClean="0"/>
              <a:pPr/>
              <a:t>4</a:t>
            </a:fld>
            <a:endParaRPr lang="de-A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A03F94-EAF4-48AC-B7E8-7592005B2AA8}" type="slidenum">
              <a:rPr lang="de-AT" smtClean="0"/>
              <a:pPr/>
              <a:t>5</a:t>
            </a:fld>
            <a:endParaRPr lang="de-A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A03F94-EAF4-48AC-B7E8-7592005B2AA8}" type="slidenum">
              <a:rPr lang="de-AT" smtClean="0"/>
              <a:pPr/>
              <a:t>6</a:t>
            </a:fld>
            <a:endParaRPr lang="de-A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A03F94-EAF4-48AC-B7E8-7592005B2AA8}" type="slidenum">
              <a:rPr lang="de-AT" smtClean="0"/>
              <a:pPr/>
              <a:t>7</a:t>
            </a:fld>
            <a:endParaRPr lang="de-A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EED9F-E956-4E58-A68E-E67F69B8FB94}" type="datetimeFigureOut">
              <a:rPr lang="de-AT" smtClean="0"/>
              <a:pPr/>
              <a:t>29.02.2012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F7830-85D2-443A-8318-B3E557D5207D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EED9F-E956-4E58-A68E-E67F69B8FB94}" type="datetimeFigureOut">
              <a:rPr lang="de-AT" smtClean="0"/>
              <a:pPr/>
              <a:t>29.02.2012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F7830-85D2-443A-8318-B3E557D5207D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EED9F-E956-4E58-A68E-E67F69B8FB94}" type="datetimeFigureOut">
              <a:rPr lang="de-AT" smtClean="0"/>
              <a:pPr/>
              <a:t>29.02.2012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F7830-85D2-443A-8318-B3E557D5207D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EED9F-E956-4E58-A68E-E67F69B8FB94}" type="datetimeFigureOut">
              <a:rPr lang="de-AT" smtClean="0"/>
              <a:pPr/>
              <a:t>29.02.2012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F7830-85D2-443A-8318-B3E557D5207D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EED9F-E956-4E58-A68E-E67F69B8FB94}" type="datetimeFigureOut">
              <a:rPr lang="de-AT" smtClean="0"/>
              <a:pPr/>
              <a:t>29.02.2012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F7830-85D2-443A-8318-B3E557D5207D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EED9F-E956-4E58-A68E-E67F69B8FB94}" type="datetimeFigureOut">
              <a:rPr lang="de-AT" smtClean="0"/>
              <a:pPr/>
              <a:t>29.02.2012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F7830-85D2-443A-8318-B3E557D5207D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EED9F-E956-4E58-A68E-E67F69B8FB94}" type="datetimeFigureOut">
              <a:rPr lang="de-AT" smtClean="0"/>
              <a:pPr/>
              <a:t>29.02.2012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F7830-85D2-443A-8318-B3E557D5207D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EED9F-E956-4E58-A68E-E67F69B8FB94}" type="datetimeFigureOut">
              <a:rPr lang="de-AT" smtClean="0"/>
              <a:pPr/>
              <a:t>29.02.2012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F7830-85D2-443A-8318-B3E557D5207D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EED9F-E956-4E58-A68E-E67F69B8FB94}" type="datetimeFigureOut">
              <a:rPr lang="de-AT" smtClean="0"/>
              <a:pPr/>
              <a:t>29.02.2012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F7830-85D2-443A-8318-B3E557D5207D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EED9F-E956-4E58-A68E-E67F69B8FB94}" type="datetimeFigureOut">
              <a:rPr lang="de-AT" smtClean="0"/>
              <a:pPr/>
              <a:t>29.02.2012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F7830-85D2-443A-8318-B3E557D5207D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EED9F-E956-4E58-A68E-E67F69B8FB94}" type="datetimeFigureOut">
              <a:rPr lang="de-AT" smtClean="0"/>
              <a:pPr/>
              <a:t>29.02.2012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F7830-85D2-443A-8318-B3E557D5207D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EED9F-E956-4E58-A68E-E67F69B8FB94}" type="datetimeFigureOut">
              <a:rPr lang="de-AT" smtClean="0"/>
              <a:pPr/>
              <a:t>29.02.2012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F7830-85D2-443A-8318-B3E557D5207D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vlikraft.at/kommunikation/" TargetMode="External"/><Relationship Id="rId3" Type="http://schemas.openxmlformats.org/officeDocument/2006/relationships/hyperlink" Target="http://www.vlikraft.at/" TargetMode="External"/><Relationship Id="rId7" Type="http://schemas.openxmlformats.org/officeDocument/2006/relationships/hyperlink" Target="http://www.oeli-ug.at/index.php?id=108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ildungsgewerkschaft.at/" TargetMode="External"/><Relationship Id="rId5" Type="http://schemas.openxmlformats.org/officeDocument/2006/relationships/hyperlink" Target="http://www.goed.at/" TargetMode="External"/><Relationship Id="rId4" Type="http://schemas.openxmlformats.org/officeDocument/2006/relationships/hyperlink" Target="http://www.oeli-ug.at/" TargetMode="External"/><Relationship Id="rId9" Type="http://schemas.openxmlformats.org/officeDocument/2006/relationships/hyperlink" Target="http://www.vlikraft.at/downloads/dienstrecht-usw/dienstrechtsskriptum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0" y="1"/>
            <a:ext cx="9144000" cy="692696"/>
          </a:xfrm>
          <a:prstGeom prst="rect">
            <a:avLst/>
          </a:prstGeom>
          <a:solidFill>
            <a:srgbClr val="519DCB">
              <a:alpha val="54902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bIns="0" anchor="ctr"/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</a:pPr>
            <a:r>
              <a:rPr lang="de-DE" sz="3000" spc="300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PERSONALVERTRETUNG in den AHS/BMHS </a:t>
            </a:r>
            <a:endParaRPr lang="de-DE" sz="3000" spc="300" dirty="0">
              <a:solidFill>
                <a:schemeClr val="accent1">
                  <a:lumMod val="50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1475656" y="1772816"/>
            <a:ext cx="2273379" cy="28315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4000" b="1" dirty="0" smtClean="0"/>
              <a:t>2011/12 </a:t>
            </a:r>
          </a:p>
          <a:p>
            <a:r>
              <a:rPr lang="de-AT" sz="4000" b="1" dirty="0" smtClean="0"/>
              <a:t>LSR </a:t>
            </a:r>
            <a:r>
              <a:rPr lang="de-AT" sz="4000" b="1" dirty="0" err="1" smtClean="0"/>
              <a:t>Vbg</a:t>
            </a:r>
            <a:endParaRPr lang="de-AT" sz="4000" b="1" dirty="0" smtClean="0"/>
          </a:p>
          <a:p>
            <a:endParaRPr lang="de-AT" sz="4000" b="1" dirty="0" smtClean="0"/>
          </a:p>
          <a:p>
            <a:r>
              <a:rPr lang="de-AT" sz="4000" b="1" dirty="0" smtClean="0"/>
              <a:t>14:00 Uhr</a:t>
            </a:r>
          </a:p>
          <a:p>
            <a:endParaRPr lang="de-AT" dirty="0"/>
          </a:p>
        </p:txBody>
      </p:sp>
      <p:sp>
        <p:nvSpPr>
          <p:cNvPr id="3" name="Multiplizieren 2"/>
          <p:cNvSpPr/>
          <p:nvPr/>
        </p:nvSpPr>
        <p:spPr>
          <a:xfrm>
            <a:off x="956161" y="3231500"/>
            <a:ext cx="3312368" cy="1440160"/>
          </a:xfrm>
          <a:prstGeom prst="mathMultiply">
            <a:avLst/>
          </a:prstGeom>
          <a:solidFill>
            <a:schemeClr val="accent4">
              <a:lumMod val="50000"/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" name="Textfeld 3"/>
          <p:cNvSpPr txBox="1"/>
          <p:nvPr/>
        </p:nvSpPr>
        <p:spPr>
          <a:xfrm>
            <a:off x="6156176" y="3582114"/>
            <a:ext cx="22733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4000" b="1" dirty="0" smtClean="0"/>
              <a:t>16:15 Uhr</a:t>
            </a:r>
            <a:endParaRPr lang="de-AT" sz="4000" b="1" dirty="0"/>
          </a:p>
        </p:txBody>
      </p:sp>
      <p:sp>
        <p:nvSpPr>
          <p:cNvPr id="5" name="Pfeil nach rechts 4"/>
          <p:cNvSpPr/>
          <p:nvPr/>
        </p:nvSpPr>
        <p:spPr>
          <a:xfrm>
            <a:off x="4268529" y="3559019"/>
            <a:ext cx="1527607" cy="754076"/>
          </a:xfrm>
          <a:prstGeom prst="rightArrow">
            <a:avLst/>
          </a:prstGeom>
          <a:solidFill>
            <a:schemeClr val="accent4">
              <a:lumMod val="5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" name="Textfeld 8"/>
          <p:cNvSpPr txBox="1"/>
          <p:nvPr/>
        </p:nvSpPr>
        <p:spPr>
          <a:xfrm>
            <a:off x="4268529" y="2834645"/>
            <a:ext cx="12769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4000" b="1" dirty="0" smtClean="0"/>
              <a:t>sorry</a:t>
            </a:r>
            <a:endParaRPr lang="de-AT" sz="4000" b="1" dirty="0"/>
          </a:p>
        </p:txBody>
      </p:sp>
    </p:spTree>
    <p:extLst>
      <p:ext uri="{BB962C8B-B14F-4D97-AF65-F5344CB8AC3E}">
        <p14:creationId xmlns:p14="http://schemas.microsoft.com/office/powerpoint/2010/main" val="3675631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5" grpId="0" animBg="1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0" y="1"/>
            <a:ext cx="9144000" cy="692696"/>
          </a:xfrm>
          <a:prstGeom prst="rect">
            <a:avLst/>
          </a:prstGeom>
          <a:solidFill>
            <a:srgbClr val="519DCB">
              <a:alpha val="54902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bIns="0" anchor="ctr"/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</a:pPr>
            <a:r>
              <a:rPr lang="de-DE" sz="3000" spc="300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PERSONALVERTRETUNG in den AHS/BMHS </a:t>
            </a:r>
            <a:endParaRPr lang="de-DE" sz="3000" spc="300" dirty="0">
              <a:solidFill>
                <a:schemeClr val="accent1">
                  <a:lumMod val="50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052736"/>
            <a:ext cx="7981950" cy="546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0" y="1"/>
            <a:ext cx="9144000" cy="692696"/>
          </a:xfrm>
          <a:prstGeom prst="rect">
            <a:avLst/>
          </a:prstGeom>
          <a:solidFill>
            <a:srgbClr val="519DCB">
              <a:alpha val="54902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bIns="0" anchor="ctr"/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</a:pPr>
            <a:r>
              <a:rPr lang="de-DE" sz="3000" spc="300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PERSONALVERTRETUNG in den AHS/BMHS </a:t>
            </a:r>
            <a:endParaRPr lang="de-DE" sz="3000" spc="300" dirty="0">
              <a:solidFill>
                <a:schemeClr val="accent1">
                  <a:lumMod val="50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79512" y="980728"/>
            <a:ext cx="87129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A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Aufgaben der Personalvertretung (des Dienststellenausschusses) </a:t>
            </a:r>
            <a:endParaRPr kumimoji="0" lang="de-A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Grafik 3" descr="unterrichtspflicht_erhoeh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1412776"/>
            <a:ext cx="6624736" cy="51127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p:pic>
        <p:nvPicPr>
          <p:cNvPr id="3073" name="Bild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346151"/>
            <a:ext cx="8568952" cy="4921298"/>
          </a:xfrm>
          <a:prstGeom prst="rect">
            <a:avLst/>
          </a:prstGeom>
          <a:noFill/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9512" y="980728"/>
            <a:ext cx="87129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A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Aufgaben der Personalvertretung (des Dienststellenausschusses) laut PVG</a:t>
            </a:r>
            <a:endParaRPr kumimoji="0" lang="de-AT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95536" y="6396717"/>
            <a:ext cx="475296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AT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PVG: http://www.vlikraft.at/downloads/personalvertretung/</a:t>
            </a:r>
            <a:endParaRPr kumimoji="0" lang="de-AT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5580112" y="6381328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Fachausschuss AHS und BMHS</a:t>
            </a:r>
            <a:endParaRPr lang="de-AT" dirty="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0" y="1"/>
            <a:ext cx="9144000" cy="692696"/>
          </a:xfrm>
          <a:prstGeom prst="rect">
            <a:avLst/>
          </a:prstGeom>
          <a:solidFill>
            <a:srgbClr val="519DCB">
              <a:alpha val="54902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bIns="0" anchor="ctr"/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</a:pPr>
            <a:r>
              <a:rPr lang="de-DE" sz="3000" spc="300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PERSONALVERTRETUNG in den AHS/BMHS </a:t>
            </a:r>
            <a:endParaRPr lang="de-DE" sz="3000" spc="300" dirty="0">
              <a:solidFill>
                <a:schemeClr val="accent1">
                  <a:lumMod val="50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0" y="1"/>
            <a:ext cx="9144000" cy="692696"/>
          </a:xfrm>
          <a:prstGeom prst="rect">
            <a:avLst/>
          </a:prstGeom>
          <a:solidFill>
            <a:srgbClr val="519DCB">
              <a:alpha val="54902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bIns="0" anchor="ctr"/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</a:pPr>
            <a:r>
              <a:rPr lang="de-DE" sz="3000" spc="300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PERSONALVERTRETUNG in den AHS/BMHS </a:t>
            </a:r>
            <a:endParaRPr lang="de-DE" sz="3000" spc="300" dirty="0">
              <a:solidFill>
                <a:schemeClr val="accent1">
                  <a:lumMod val="50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1619672" y="2204864"/>
            <a:ext cx="4742580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/>
              <a:t>Noch zwei wichtige Begriffe …</a:t>
            </a:r>
          </a:p>
          <a:p>
            <a:endParaRPr lang="de-AT" dirty="0" smtClean="0"/>
          </a:p>
          <a:p>
            <a:endParaRPr lang="de-AT" dirty="0" smtClean="0"/>
          </a:p>
          <a:p>
            <a:pPr>
              <a:buFont typeface="Arial" pitchFamily="34" charset="0"/>
              <a:buChar char="•"/>
            </a:pPr>
            <a:r>
              <a:rPr lang="de-AT" sz="3200" dirty="0" smtClean="0"/>
              <a:t>§ 10 – Verfahren</a:t>
            </a:r>
          </a:p>
          <a:p>
            <a:pPr>
              <a:buFont typeface="Arial" pitchFamily="34" charset="0"/>
              <a:buChar char="•"/>
            </a:pPr>
            <a:endParaRPr lang="de-AT" sz="3200" dirty="0"/>
          </a:p>
          <a:p>
            <a:pPr>
              <a:buFont typeface="Arial" pitchFamily="34" charset="0"/>
              <a:buChar char="•"/>
            </a:pPr>
            <a:r>
              <a:rPr lang="de-AT" sz="3200" dirty="0" smtClean="0"/>
              <a:t>Dienststellenversammlung</a:t>
            </a:r>
            <a:endParaRPr lang="de-AT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0" y="1"/>
            <a:ext cx="9144000" cy="692696"/>
          </a:xfrm>
          <a:prstGeom prst="rect">
            <a:avLst/>
          </a:prstGeom>
          <a:solidFill>
            <a:srgbClr val="519DCB">
              <a:alpha val="54902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bIns="0" anchor="ctr"/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</a:pPr>
            <a:r>
              <a:rPr lang="de-DE" sz="3000" spc="300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PERSONALVERTRETUNG in den AHS/BMHS </a:t>
            </a:r>
            <a:endParaRPr lang="de-DE" sz="3000" spc="300" dirty="0">
              <a:solidFill>
                <a:schemeClr val="accent1">
                  <a:lumMod val="50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1619671" y="908720"/>
            <a:ext cx="5839291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/>
              <a:t>Gute Informationsquellen für Lehrer/innen</a:t>
            </a:r>
            <a:endParaRPr lang="de-AT" dirty="0" smtClean="0"/>
          </a:p>
          <a:p>
            <a:endParaRPr lang="de-AT" dirty="0" smtClean="0"/>
          </a:p>
          <a:p>
            <a:pPr>
              <a:buFont typeface="Arial" pitchFamily="34" charset="0"/>
              <a:buChar char="•"/>
            </a:pPr>
            <a:r>
              <a:rPr lang="de-AT" sz="3200" dirty="0" smtClean="0"/>
              <a:t>HP:</a:t>
            </a:r>
          </a:p>
          <a:p>
            <a:pPr lvl="1">
              <a:buFont typeface="Arial" pitchFamily="34" charset="0"/>
              <a:buChar char="•"/>
            </a:pPr>
            <a:r>
              <a:rPr lang="de-AT" sz="3200" dirty="0" smtClean="0">
                <a:hlinkClick r:id="rId3"/>
              </a:rPr>
              <a:t>VLI</a:t>
            </a:r>
            <a:r>
              <a:rPr lang="de-AT" sz="3200" dirty="0" smtClean="0"/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de-AT" sz="3200" dirty="0" smtClean="0">
                <a:hlinkClick r:id="rId4"/>
              </a:rPr>
              <a:t>ÖLI-UG</a:t>
            </a:r>
            <a:endParaRPr lang="de-AT" sz="3200" dirty="0" smtClean="0"/>
          </a:p>
          <a:p>
            <a:pPr lvl="1">
              <a:buFont typeface="Arial" pitchFamily="34" charset="0"/>
              <a:buChar char="•"/>
            </a:pPr>
            <a:r>
              <a:rPr lang="de-AT" sz="3200" dirty="0" smtClean="0">
                <a:hlinkClick r:id="rId5"/>
              </a:rPr>
              <a:t>GÖD</a:t>
            </a:r>
            <a:r>
              <a:rPr lang="de-AT" sz="3200" dirty="0" smtClean="0"/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de-AT" sz="3200" dirty="0" smtClean="0">
                <a:hlinkClick r:id="rId6"/>
              </a:rPr>
              <a:t>UBG</a:t>
            </a:r>
            <a:endParaRPr lang="de-AT" sz="3200" dirty="0" smtClean="0"/>
          </a:p>
          <a:p>
            <a:pPr lvl="1">
              <a:buFont typeface="Arial" pitchFamily="34" charset="0"/>
              <a:buChar char="•"/>
            </a:pPr>
            <a:r>
              <a:rPr lang="de-AT" sz="3200" dirty="0" smtClean="0"/>
              <a:t> </a:t>
            </a:r>
            <a:r>
              <a:rPr lang="de-AT" sz="3200" dirty="0" smtClean="0">
                <a:hlinkClick r:id="rId7"/>
              </a:rPr>
              <a:t>…. viele Links</a:t>
            </a:r>
            <a:endParaRPr lang="de-AT" sz="3200" dirty="0" smtClean="0"/>
          </a:p>
          <a:p>
            <a:pPr>
              <a:buFont typeface="Arial" pitchFamily="34" charset="0"/>
              <a:buChar char="•"/>
            </a:pPr>
            <a:r>
              <a:rPr lang="de-AT" sz="3200" dirty="0" smtClean="0">
                <a:hlinkClick r:id="rId8"/>
              </a:rPr>
              <a:t>FB – Gruppe und Seite „VLI“</a:t>
            </a:r>
            <a:endParaRPr lang="de-AT" sz="3200" dirty="0" smtClean="0"/>
          </a:p>
          <a:p>
            <a:pPr>
              <a:buFont typeface="Arial" pitchFamily="34" charset="0"/>
              <a:buChar char="•"/>
            </a:pPr>
            <a:r>
              <a:rPr lang="de-AT" sz="3200" dirty="0" smtClean="0">
                <a:hlinkClick r:id="rId9"/>
              </a:rPr>
              <a:t>Dienstrechtsskriptum - ÖLI</a:t>
            </a:r>
            <a:endParaRPr lang="de-AT" sz="3200" dirty="0"/>
          </a:p>
          <a:p>
            <a:pPr>
              <a:buFont typeface="Arial" pitchFamily="34" charset="0"/>
              <a:buChar char="•"/>
            </a:pPr>
            <a:r>
              <a:rPr lang="de-AT" sz="3200" dirty="0" smtClean="0"/>
              <a:t>Lehrer/innen-Kalend</a:t>
            </a:r>
            <a:r>
              <a:rPr lang="de-AT" sz="3200" dirty="0" smtClean="0"/>
              <a:t>er Raiffeisen</a:t>
            </a:r>
            <a:endParaRPr lang="de-AT" sz="3200" dirty="0"/>
          </a:p>
        </p:txBody>
      </p:sp>
    </p:spTree>
    <p:extLst>
      <p:ext uri="{BB962C8B-B14F-4D97-AF65-F5344CB8AC3E}">
        <p14:creationId xmlns:p14="http://schemas.microsoft.com/office/powerpoint/2010/main" val="209734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DS2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92696"/>
            <a:ext cx="9144000" cy="6165304"/>
          </a:xfrm>
          <a:prstGeom prst="rect">
            <a:avLst/>
          </a:prstGeom>
        </p:spPr>
      </p:pic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0" y="1"/>
            <a:ext cx="9144000" cy="692696"/>
          </a:xfrm>
          <a:prstGeom prst="rect">
            <a:avLst/>
          </a:prstGeom>
          <a:solidFill>
            <a:srgbClr val="519DCB">
              <a:alpha val="54902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bIns="0" anchor="ctr"/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</a:pPr>
            <a:r>
              <a:rPr lang="de-DE" sz="3000" spc="300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PERSONALVERTRETUNG in den AHS/BMHS </a:t>
            </a:r>
            <a:endParaRPr lang="de-DE" sz="3000" spc="300" dirty="0">
              <a:solidFill>
                <a:schemeClr val="accent1">
                  <a:lumMod val="50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14919" y="5842337"/>
            <a:ext cx="9129081" cy="1015663"/>
          </a:xfrm>
          <a:prstGeom prst="rect">
            <a:avLst/>
          </a:prstGeom>
          <a:solidFill>
            <a:schemeClr val="bg1">
              <a:lumMod val="85000"/>
              <a:alpha val="35000"/>
            </a:schemeClr>
          </a:solidFill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de-DE" sz="6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Danke für dein Interesse</a:t>
            </a:r>
            <a:endParaRPr lang="de-DE" sz="6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</Words>
  <Application>Microsoft Office PowerPoint</Application>
  <PresentationFormat>Bildschirmpräsentation (4:3)</PresentationFormat>
  <Paragraphs>42</Paragraphs>
  <Slides>7</Slides>
  <Notes>7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Larissa-Design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MRS</dc:creator>
  <cp:lastModifiedBy>Ösqm</cp:lastModifiedBy>
  <cp:revision>13</cp:revision>
  <dcterms:created xsi:type="dcterms:W3CDTF">2010-09-07T07:56:50Z</dcterms:created>
  <dcterms:modified xsi:type="dcterms:W3CDTF">2012-02-29T14:38:57Z</dcterms:modified>
</cp:coreProperties>
</file>